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3" d="100"/>
          <a:sy n="93"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11/3/2016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11/3/2016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11/3/2016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11/3/2016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11/3/2016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11/3/2016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biblegateway.com/passage/?search=Habakkuk+2:3&amp;version=AM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89" y="2028492"/>
            <a:ext cx="9673937" cy="1825096"/>
          </a:xfrm>
        </p:spPr>
        <p:txBody>
          <a:bodyPr>
            <a:noAutofit/>
          </a:bodyPr>
          <a:lstStyle/>
          <a:p>
            <a:r>
              <a:rPr lang="en-US" sz="6600" dirty="0" smtClean="0"/>
              <a:t>The Dream, The Vision, the calling</a:t>
            </a:r>
            <a:endParaRPr lang="en-US" sz="6600" dirty="0"/>
          </a:p>
        </p:txBody>
      </p:sp>
      <p:sp>
        <p:nvSpPr>
          <p:cNvPr id="3" name="Subtitle 2"/>
          <p:cNvSpPr>
            <a:spLocks noGrp="1"/>
          </p:cNvSpPr>
          <p:nvPr>
            <p:ph type="subTitle" idx="1"/>
          </p:nvPr>
        </p:nvSpPr>
        <p:spPr>
          <a:xfrm>
            <a:off x="60612" y="3936714"/>
            <a:ext cx="9448800" cy="685800"/>
          </a:xfrm>
        </p:spPr>
        <p:txBody>
          <a:bodyPr>
            <a:normAutofit/>
          </a:bodyPr>
          <a:lstStyle/>
          <a:p>
            <a:r>
              <a:rPr lang="en-US" dirty="0" smtClean="0">
                <a:solidFill>
                  <a:srgbClr val="FFC000"/>
                </a:solidFill>
                <a:latin typeface="AR BLANCA" panose="02000000000000000000" pitchFamily="2" charset="0"/>
              </a:rPr>
              <a:t>“Get down in this trench with Me and be a cornerstone with Me in this new addition!”</a:t>
            </a:r>
            <a:endParaRPr lang="en-US" dirty="0">
              <a:solidFill>
                <a:srgbClr val="FFC000"/>
              </a:solidFill>
              <a:latin typeface="AR BLANCA"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372" y="355143"/>
            <a:ext cx="3044571" cy="40921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28573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549" y="477982"/>
            <a:ext cx="7078451" cy="4667372"/>
          </a:xfrm>
          <a:prstGeom prst="rect">
            <a:avLst/>
          </a:prstGeom>
          <a:ln>
            <a:noFill/>
          </a:ln>
          <a:effectLst>
            <a:softEdge rad="112500"/>
          </a:effectLst>
        </p:spPr>
      </p:pic>
      <p:sp>
        <p:nvSpPr>
          <p:cNvPr id="2" name="Title 1"/>
          <p:cNvSpPr>
            <a:spLocks noGrp="1"/>
          </p:cNvSpPr>
          <p:nvPr>
            <p:ph type="title"/>
          </p:nvPr>
        </p:nvSpPr>
        <p:spPr>
          <a:xfrm>
            <a:off x="626917" y="316499"/>
            <a:ext cx="3401291" cy="1293028"/>
          </a:xfrm>
        </p:spPr>
        <p:txBody>
          <a:bodyPr/>
          <a:lstStyle/>
          <a:p>
            <a:r>
              <a:rPr lang="en-US" dirty="0" smtClean="0"/>
              <a:t>The Dream</a:t>
            </a:r>
            <a:endParaRPr lang="en-US" dirty="0"/>
          </a:p>
        </p:txBody>
      </p:sp>
      <p:sp>
        <p:nvSpPr>
          <p:cNvPr id="3" name="Content Placeholder 2"/>
          <p:cNvSpPr>
            <a:spLocks noGrp="1"/>
          </p:cNvSpPr>
          <p:nvPr>
            <p:ph idx="1"/>
          </p:nvPr>
        </p:nvSpPr>
        <p:spPr>
          <a:xfrm>
            <a:off x="-32906" y="1735282"/>
            <a:ext cx="5216237" cy="5899544"/>
          </a:xfrm>
        </p:spPr>
        <p:txBody>
          <a:bodyPr>
            <a:normAutofit/>
          </a:bodyPr>
          <a:lstStyle/>
          <a:p>
            <a:r>
              <a:rPr lang="en-US" dirty="0" smtClean="0"/>
              <a:t>He </a:t>
            </a:r>
            <a:r>
              <a:rPr lang="en-US" dirty="0"/>
              <a:t>answered saying, "Tell me what you see." I responded saying, "Inside of the trench, I see a stone." </a:t>
            </a:r>
            <a:endParaRPr lang="en-US" dirty="0" smtClean="0"/>
          </a:p>
          <a:p>
            <a:r>
              <a:rPr lang="en-US" dirty="0" smtClean="0"/>
              <a:t>Then </a:t>
            </a:r>
            <a:r>
              <a:rPr lang="en-US" dirty="0"/>
              <a:t>He replied, "You have always been one of my </a:t>
            </a:r>
            <a:r>
              <a:rPr lang="en-US" dirty="0" smtClean="0"/>
              <a:t>cornerstones. Get down in this trench with Me and be a cornerstone with Me in </a:t>
            </a:r>
            <a:r>
              <a:rPr lang="en-US" dirty="0"/>
              <a:t>this new addition." </a:t>
            </a:r>
            <a:endParaRPr lang="en-US" dirty="0" smtClean="0"/>
          </a:p>
          <a:p>
            <a:r>
              <a:rPr lang="en-US" dirty="0" smtClean="0"/>
              <a:t>It was revelation, but I </a:t>
            </a:r>
            <a:r>
              <a:rPr lang="en-US" dirty="0"/>
              <a:t>recall saying in </a:t>
            </a:r>
            <a:r>
              <a:rPr lang="en-US" dirty="0" smtClean="0"/>
              <a:t>my own </a:t>
            </a:r>
            <a:r>
              <a:rPr lang="en-US" dirty="0"/>
              <a:t>mind, "A cornerstone? A cornerstone is not what I would have </a:t>
            </a:r>
            <a:r>
              <a:rPr lang="en-US" dirty="0" smtClean="0"/>
              <a:t>thought! </a:t>
            </a:r>
            <a:r>
              <a:rPr lang="en-US" dirty="0"/>
              <a:t>A cornerstone is down under the earth and once the building is </a:t>
            </a:r>
            <a:r>
              <a:rPr lang="en-US" dirty="0" smtClean="0"/>
              <a:t>built, </a:t>
            </a:r>
            <a:r>
              <a:rPr lang="en-US" dirty="0"/>
              <a:t>it is not hardly seen or heard of again."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549" y="4559435"/>
            <a:ext cx="4596754" cy="2213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894" y="2579774"/>
            <a:ext cx="2567064" cy="39593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62409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409" y="203264"/>
            <a:ext cx="8610600" cy="1293028"/>
          </a:xfrm>
        </p:spPr>
        <p:txBody>
          <a:bodyPr/>
          <a:lstStyle/>
          <a:p>
            <a:r>
              <a:rPr lang="en-US" dirty="0" smtClean="0"/>
              <a:t>The Dream</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0" y="3663681"/>
            <a:ext cx="3048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658" y="203264"/>
            <a:ext cx="3747815" cy="3751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173182" y="1859972"/>
            <a:ext cx="5278582" cy="4618485"/>
          </a:xfrm>
        </p:spPr>
        <p:txBody>
          <a:bodyPr>
            <a:normAutofit fontScale="92500"/>
          </a:bodyPr>
          <a:lstStyle/>
          <a:p>
            <a:r>
              <a:rPr lang="en-US" dirty="0"/>
              <a:t>Then Lord responded having known my thoughts and said, "You are not telling me anything that I don't know or haven't experienced, I am the Chief Cornerstone that the builders rejected. If the cornerstones </a:t>
            </a:r>
            <a:r>
              <a:rPr lang="en-US" dirty="0" smtClean="0"/>
              <a:t>fail, </a:t>
            </a:r>
            <a:r>
              <a:rPr lang="en-US" dirty="0"/>
              <a:t>so does the building.  If the cornerstones are not tested and proven then they cannot withstand the pressures or bear the weight and the building will fall.  You have been tested and proven, although others have stolen my glory, you have not. Come down here with me in this trench and be a cornerstone with me for this new addition".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993" y="2348345"/>
            <a:ext cx="4801070" cy="4342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57477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380" y="225927"/>
            <a:ext cx="4494509" cy="44987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3001991" y="941302"/>
            <a:ext cx="8610600" cy="1293028"/>
          </a:xfrm>
        </p:spPr>
        <p:txBody>
          <a:bodyPr/>
          <a:lstStyle/>
          <a:p>
            <a:r>
              <a:rPr lang="en-US" dirty="0" smtClean="0"/>
              <a:t>The Calling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145" y="4305292"/>
            <a:ext cx="2455797"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826" y="3141510"/>
            <a:ext cx="2246613" cy="23275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57639" y="701237"/>
            <a:ext cx="6909955" cy="6465817"/>
          </a:xfrm>
        </p:spPr>
        <p:txBody>
          <a:bodyPr>
            <a:normAutofit fontScale="92500"/>
          </a:bodyPr>
          <a:lstStyle/>
          <a:p>
            <a:r>
              <a:rPr lang="en-US" dirty="0"/>
              <a:t>The dream/vision ended there </a:t>
            </a:r>
            <a:r>
              <a:rPr lang="en-US" dirty="0" smtClean="0"/>
              <a:t>in November of 2008 with a clear understanding </a:t>
            </a:r>
            <a:r>
              <a:rPr lang="en-US" dirty="0"/>
              <a:t>that the Lord </a:t>
            </a:r>
            <a:r>
              <a:rPr lang="en-US" dirty="0" smtClean="0"/>
              <a:t>would be </a:t>
            </a:r>
            <a:r>
              <a:rPr lang="en-US" dirty="0"/>
              <a:t>doing something new and that He wanted for me to be a "cornerstone" in </a:t>
            </a:r>
            <a:r>
              <a:rPr lang="en-US" dirty="0" smtClean="0"/>
              <a:t>that </a:t>
            </a:r>
            <a:r>
              <a:rPr lang="en-US" dirty="0"/>
              <a:t>particular addition</a:t>
            </a:r>
            <a:r>
              <a:rPr lang="en-US" dirty="0" smtClean="0"/>
              <a:t>.</a:t>
            </a:r>
          </a:p>
          <a:p>
            <a:r>
              <a:rPr lang="en-US" dirty="0" smtClean="0"/>
              <a:t> </a:t>
            </a:r>
            <a:r>
              <a:rPr lang="en-US" dirty="0"/>
              <a:t>I sensed clearly that the new addition was a “Latin American Addition.” </a:t>
            </a:r>
            <a:endParaRPr lang="en-US" dirty="0" smtClean="0"/>
          </a:p>
          <a:p>
            <a:r>
              <a:rPr lang="en-US" dirty="0" smtClean="0"/>
              <a:t>Cornerstones </a:t>
            </a:r>
            <a:r>
              <a:rPr lang="en-US" dirty="0"/>
              <a:t>are not seen. Cornerstones are down in the trenches, buried under the dirt.  Cornerstones </a:t>
            </a:r>
            <a:r>
              <a:rPr lang="en-US" dirty="0" smtClean="0"/>
              <a:t>are </a:t>
            </a:r>
            <a:r>
              <a:rPr lang="en-US" dirty="0"/>
              <a:t>rarely thought of. Cornerstones are by the Lord's own words essential, vital and have to be well tested and proven in order to bear the load. </a:t>
            </a:r>
            <a:endParaRPr lang="en-US" dirty="0" smtClean="0"/>
          </a:p>
          <a:p>
            <a:r>
              <a:rPr lang="en-US" dirty="0" smtClean="0"/>
              <a:t>The </a:t>
            </a:r>
            <a:r>
              <a:rPr lang="en-US" dirty="0"/>
              <a:t>truth of the matter is that it is a humble position, but it is a position that our own Lord fulfilled as He was rejected as the Chief Cornerstone. </a:t>
            </a:r>
          </a:p>
          <a:p>
            <a:r>
              <a:rPr lang="en-US" dirty="0" smtClean="0"/>
              <a:t>The </a:t>
            </a:r>
            <a:r>
              <a:rPr lang="en-US" dirty="0"/>
              <a:t>Lord made clear that He has other cornerstones who are serving in each corner of this </a:t>
            </a:r>
            <a:r>
              <a:rPr lang="en-US" dirty="0" smtClean="0"/>
              <a:t>“Latin </a:t>
            </a:r>
            <a:r>
              <a:rPr lang="en-US" dirty="0"/>
              <a:t>American </a:t>
            </a:r>
            <a:r>
              <a:rPr lang="en-US" dirty="0" smtClean="0"/>
              <a:t>Addition” </a:t>
            </a:r>
            <a:r>
              <a:rPr lang="en-US" dirty="0"/>
              <a:t>and even in other additions. It was upon these cornerstones that all of the building materials would be fitted together and fastened to form the new additions.</a:t>
            </a:r>
          </a:p>
        </p:txBody>
      </p:sp>
    </p:spTree>
    <p:extLst>
      <p:ext uri="{BB962C8B-B14F-4D97-AF65-F5344CB8AC3E}">
        <p14:creationId xmlns:p14="http://schemas.microsoft.com/office/powerpoint/2010/main" val="554230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466" y="1101438"/>
            <a:ext cx="3559999" cy="2966666"/>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466" y="3792524"/>
            <a:ext cx="3595680" cy="3065476"/>
          </a:xfrm>
          <a:prstGeom prst="rect">
            <a:avLst/>
          </a:prstGeom>
          <a:ln>
            <a:noFill/>
          </a:ln>
          <a:effectLst>
            <a:softEdge rad="112500"/>
          </a:effectLst>
        </p:spPr>
      </p:pic>
      <p:sp>
        <p:nvSpPr>
          <p:cNvPr id="2" name="Title 1"/>
          <p:cNvSpPr>
            <a:spLocks noGrp="1"/>
          </p:cNvSpPr>
          <p:nvPr>
            <p:ph type="title"/>
          </p:nvPr>
        </p:nvSpPr>
        <p:spPr>
          <a:xfrm>
            <a:off x="2053936" y="0"/>
            <a:ext cx="8610600" cy="1293028"/>
          </a:xfrm>
        </p:spPr>
        <p:txBody>
          <a:bodyPr/>
          <a:lstStyle/>
          <a:p>
            <a:r>
              <a:rPr lang="en-US" dirty="0" smtClean="0"/>
              <a:t>The Vision</a:t>
            </a:r>
            <a:endParaRPr lang="en-US" dirty="0"/>
          </a:p>
        </p:txBody>
      </p:sp>
      <p:sp>
        <p:nvSpPr>
          <p:cNvPr id="3" name="Content Placeholder 2"/>
          <p:cNvSpPr>
            <a:spLocks noGrp="1"/>
          </p:cNvSpPr>
          <p:nvPr>
            <p:ph idx="1"/>
          </p:nvPr>
        </p:nvSpPr>
        <p:spPr>
          <a:xfrm>
            <a:off x="-15586" y="1620179"/>
            <a:ext cx="6130636" cy="5518090"/>
          </a:xfrm>
        </p:spPr>
        <p:txBody>
          <a:bodyPr>
            <a:normAutofit lnSpcReduction="10000"/>
          </a:bodyPr>
          <a:lstStyle/>
          <a:p>
            <a:r>
              <a:rPr lang="en-US" dirty="0"/>
              <a:t>I don't presume to understand the "full" ramifications of such a dream or vision</a:t>
            </a:r>
            <a:r>
              <a:rPr lang="en-US" dirty="0" smtClean="0"/>
              <a:t>. </a:t>
            </a:r>
            <a:r>
              <a:rPr lang="en-US" dirty="0"/>
              <a:t>I do understand that the Lord has called me and my family to serve as </a:t>
            </a:r>
            <a:r>
              <a:rPr lang="en-US" dirty="0" smtClean="0"/>
              <a:t>“cornerstones” </a:t>
            </a:r>
            <a:r>
              <a:rPr lang="en-US" dirty="0"/>
              <a:t>for </a:t>
            </a:r>
            <a:r>
              <a:rPr lang="en-US" dirty="0" smtClean="0"/>
              <a:t>a new “Latin American Addition,” </a:t>
            </a:r>
            <a:r>
              <a:rPr lang="en-US" dirty="0"/>
              <a:t>that the Lord himself is </a:t>
            </a:r>
            <a:r>
              <a:rPr lang="en-US" dirty="0" smtClean="0"/>
              <a:t>adding to His church.</a:t>
            </a:r>
          </a:p>
          <a:p>
            <a:r>
              <a:rPr lang="en-US" dirty="0" smtClean="0"/>
              <a:t>Is </a:t>
            </a:r>
            <a:r>
              <a:rPr lang="en-US" dirty="0"/>
              <a:t>it a new church? No there is only one body. Is it a new denomination? Surely not-We have too much division. </a:t>
            </a:r>
            <a:endParaRPr lang="en-US" dirty="0" smtClean="0"/>
          </a:p>
          <a:p>
            <a:r>
              <a:rPr lang="en-US" dirty="0" smtClean="0"/>
              <a:t>The </a:t>
            </a:r>
            <a:r>
              <a:rPr lang="en-US" dirty="0"/>
              <a:t>Lord seems to be adding “A Latin American Addition” to His </a:t>
            </a:r>
            <a:r>
              <a:rPr lang="en-US" dirty="0" smtClean="0"/>
              <a:t>church and her means </a:t>
            </a:r>
            <a:r>
              <a:rPr lang="en-US" dirty="0"/>
              <a:t>to reach out to both the believer and the unbeliever? </a:t>
            </a:r>
            <a:endParaRPr lang="en-US" dirty="0" smtClean="0"/>
          </a:p>
          <a:p>
            <a:r>
              <a:rPr lang="en-US" dirty="0" smtClean="0"/>
              <a:t>I </a:t>
            </a:r>
            <a:r>
              <a:rPr lang="en-US" dirty="0"/>
              <a:t>think this is the correct thinking in this </a:t>
            </a:r>
            <a:r>
              <a:rPr lang="en-US" dirty="0" smtClean="0"/>
              <a:t>regard. The Lord will be doing a new thing in His church. </a:t>
            </a:r>
            <a:endParaRPr lang="en-US" dirty="0"/>
          </a:p>
        </p:txBody>
      </p:sp>
    </p:spTree>
    <p:extLst>
      <p:ext uri="{BB962C8B-B14F-4D97-AF65-F5344CB8AC3E}">
        <p14:creationId xmlns:p14="http://schemas.microsoft.com/office/powerpoint/2010/main" val="4260223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229" y="-33274"/>
            <a:ext cx="5304770" cy="5135181"/>
          </a:xfrm>
          <a:prstGeom prst="rect">
            <a:avLst/>
          </a:prstGeom>
          <a:ln>
            <a:noFill/>
          </a:ln>
          <a:effectLst>
            <a:softEdge rad="112500"/>
          </a:effectLst>
        </p:spPr>
      </p:pic>
      <p:sp>
        <p:nvSpPr>
          <p:cNvPr id="2" name="Title 1"/>
          <p:cNvSpPr>
            <a:spLocks noGrp="1"/>
          </p:cNvSpPr>
          <p:nvPr>
            <p:ph type="title"/>
          </p:nvPr>
        </p:nvSpPr>
        <p:spPr>
          <a:xfrm>
            <a:off x="697496" y="376458"/>
            <a:ext cx="3848100" cy="1293028"/>
          </a:xfrm>
        </p:spPr>
        <p:txBody>
          <a:bodyPr/>
          <a:lstStyle/>
          <a:p>
            <a:r>
              <a:rPr lang="en-US" dirty="0" smtClean="0"/>
              <a:t>The Calling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228" y="4680041"/>
            <a:ext cx="5304770" cy="2286000"/>
          </a:xfrm>
          <a:prstGeom prst="rect">
            <a:avLst/>
          </a:prstGeom>
          <a:ln>
            <a:noFill/>
          </a:ln>
          <a:effectLst>
            <a:softEdge rad="112500"/>
          </a:effectLst>
        </p:spPr>
      </p:pic>
      <p:sp>
        <p:nvSpPr>
          <p:cNvPr id="3" name="Content Placeholder 2"/>
          <p:cNvSpPr>
            <a:spLocks noGrp="1"/>
          </p:cNvSpPr>
          <p:nvPr>
            <p:ph idx="1"/>
          </p:nvPr>
        </p:nvSpPr>
        <p:spPr>
          <a:xfrm>
            <a:off x="-53899" y="1744608"/>
            <a:ext cx="6941127" cy="7367157"/>
          </a:xfrm>
        </p:spPr>
        <p:txBody>
          <a:bodyPr>
            <a:normAutofit/>
          </a:bodyPr>
          <a:lstStyle/>
          <a:p>
            <a:r>
              <a:rPr lang="en-US" sz="1800" dirty="0" smtClean="0"/>
              <a:t>I </a:t>
            </a:r>
            <a:r>
              <a:rPr lang="en-US" sz="1800" dirty="0"/>
              <a:t>want to share with you that </a:t>
            </a:r>
            <a:r>
              <a:rPr lang="en-US" sz="1800" dirty="0" smtClean="0"/>
              <a:t>since the year 2008 I </a:t>
            </a:r>
            <a:r>
              <a:rPr lang="en-US" sz="1800" dirty="0"/>
              <a:t>have abandoned my own pursuit of life in order to answer this calling from the Lord. I have walked away from job offers and worldly security to become one of the Lord's "</a:t>
            </a:r>
            <a:r>
              <a:rPr lang="en-US" sz="1800" dirty="0" smtClean="0"/>
              <a:t>cornerstones</a:t>
            </a:r>
            <a:r>
              <a:rPr lang="en-US" sz="1800" dirty="0"/>
              <a:t>" working down in the trenches. </a:t>
            </a:r>
            <a:endParaRPr lang="en-US" sz="1800" dirty="0" smtClean="0"/>
          </a:p>
          <a:p>
            <a:r>
              <a:rPr lang="en-US" sz="1800" dirty="0" smtClean="0"/>
              <a:t>Why </a:t>
            </a:r>
            <a:r>
              <a:rPr lang="en-US" sz="1800" dirty="0"/>
              <a:t>would I </a:t>
            </a:r>
            <a:r>
              <a:rPr lang="en-US" sz="1800" dirty="0" smtClean="0"/>
              <a:t>do that? </a:t>
            </a:r>
            <a:r>
              <a:rPr lang="en-US" sz="1800" dirty="0"/>
              <a:t>Because the Lord said, "Get down here with </a:t>
            </a:r>
            <a:r>
              <a:rPr lang="en-US" sz="1800" dirty="0" smtClean="0"/>
              <a:t>Me </a:t>
            </a:r>
            <a:r>
              <a:rPr lang="en-US" sz="1800" dirty="0"/>
              <a:t>in the trench and be a cornerstone with </a:t>
            </a:r>
            <a:r>
              <a:rPr lang="en-US" sz="1800" dirty="0" smtClean="0"/>
              <a:t>Me </a:t>
            </a:r>
            <a:r>
              <a:rPr lang="en-US" sz="1800" dirty="0"/>
              <a:t>for this new addition." It is that simple and that complex. </a:t>
            </a:r>
          </a:p>
          <a:p>
            <a:r>
              <a:rPr lang="en-US" sz="1800" dirty="0" smtClean="0"/>
              <a:t>Amen – November 2008</a:t>
            </a:r>
          </a:p>
          <a:p>
            <a:r>
              <a:rPr lang="en-US" sz="1800" b="1" dirty="0" smtClean="0">
                <a:hlinkClick r:id="rId4"/>
              </a:rPr>
              <a:t>Habakkuk </a:t>
            </a:r>
            <a:r>
              <a:rPr lang="en-US" sz="1800" b="1" dirty="0">
                <a:hlinkClick r:id="rId4"/>
              </a:rPr>
              <a:t>2:3</a:t>
            </a:r>
            <a:r>
              <a:rPr lang="en-US" sz="1800" dirty="0"/>
              <a:t> For the </a:t>
            </a:r>
            <a:r>
              <a:rPr lang="en-US" sz="1800" b="1" dirty="0"/>
              <a:t>vision</a:t>
            </a:r>
            <a:r>
              <a:rPr lang="en-US" sz="1800" dirty="0"/>
              <a:t> is yet for an appointed time and it hastens to the end [fulfillment]; it will not deceive </a:t>
            </a:r>
            <a:r>
              <a:rPr lang="en-US" sz="1800" i="1" dirty="0"/>
              <a:t>or</a:t>
            </a:r>
            <a:r>
              <a:rPr lang="en-US" sz="1800" dirty="0"/>
              <a:t> disappoint. Though it </a:t>
            </a:r>
            <a:r>
              <a:rPr lang="en-US" sz="1800" b="1" dirty="0"/>
              <a:t>tarry</a:t>
            </a:r>
            <a:r>
              <a:rPr lang="en-US" sz="1800" dirty="0"/>
              <a:t>, wait [earnestly] for it, because it will surely come; it will not be behindhand on its appointed day.</a:t>
            </a:r>
          </a:p>
          <a:p>
            <a:r>
              <a:rPr lang="en-US" sz="1800" dirty="0"/>
              <a:t>The testing has been severe from 2008 to </a:t>
            </a:r>
            <a:r>
              <a:rPr lang="en-US" sz="1800" dirty="0" smtClean="0"/>
              <a:t>2016 </a:t>
            </a:r>
            <a:r>
              <a:rPr lang="en-US" sz="1800" dirty="0"/>
              <a:t>but the Holy Spirit says, “You now have an anointing that you had not before!” (2013)</a:t>
            </a:r>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1300" y="3532909"/>
            <a:ext cx="1867068" cy="2872518"/>
          </a:xfrm>
          <a:prstGeom prst="rect">
            <a:avLst/>
          </a:prstGeom>
          <a:ln>
            <a:noFill/>
          </a:ln>
          <a:effectLst>
            <a:softEdge rad="112500"/>
          </a:effectLst>
        </p:spPr>
      </p:pic>
    </p:spTree>
    <p:extLst>
      <p:ext uri="{BB962C8B-B14F-4D97-AF65-F5344CB8AC3E}">
        <p14:creationId xmlns:p14="http://schemas.microsoft.com/office/powerpoint/2010/main" val="3991885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54000"/>
            <a:ext cx="4724400" cy="6350000"/>
          </a:xfrm>
          <a:prstGeom prst="ellipse">
            <a:avLst/>
          </a:prstGeom>
          <a:ln>
            <a:noFill/>
          </a:ln>
          <a:effectLst>
            <a:softEdge rad="112500"/>
          </a:effectLst>
        </p:spPr>
      </p:pic>
      <p:sp>
        <p:nvSpPr>
          <p:cNvPr id="3" name="Content Placeholder 2"/>
          <p:cNvSpPr>
            <a:spLocks noGrp="1"/>
          </p:cNvSpPr>
          <p:nvPr>
            <p:ph idx="1"/>
          </p:nvPr>
        </p:nvSpPr>
        <p:spPr>
          <a:xfrm>
            <a:off x="841663" y="4646816"/>
            <a:ext cx="10820400" cy="1463040"/>
          </a:xfrm>
        </p:spPr>
        <p:txBody>
          <a:bodyPr/>
          <a:lstStyle/>
          <a:p>
            <a:r>
              <a:rPr lang="en-US" dirty="0"/>
              <a:t>I want to share with you </a:t>
            </a:r>
            <a:r>
              <a:rPr lang="en-US" dirty="0" smtClean="0"/>
              <a:t>a very significant spiritual dream </a:t>
            </a:r>
            <a:r>
              <a:rPr lang="en-US" dirty="0"/>
              <a:t>that I had the other night. (November 2008) The other night I had a </a:t>
            </a:r>
            <a:r>
              <a:rPr lang="en-US" dirty="0" smtClean="0"/>
              <a:t>spiritual dream/vision </a:t>
            </a:r>
            <a:r>
              <a:rPr lang="en-US" dirty="0"/>
              <a:t>where the Lord came to me and He beckoned me to come with Him saying, "I have some things to show you". </a:t>
            </a:r>
          </a:p>
        </p:txBody>
      </p:sp>
    </p:spTree>
    <p:extLst>
      <p:ext uri="{BB962C8B-B14F-4D97-AF65-F5344CB8AC3E}">
        <p14:creationId xmlns:p14="http://schemas.microsoft.com/office/powerpoint/2010/main" val="35305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193473" cy="1293028"/>
          </a:xfrm>
        </p:spPr>
        <p:txBody>
          <a:bodyPr/>
          <a:lstStyle/>
          <a:p>
            <a:r>
              <a:rPr lang="en-US" dirty="0" smtClean="0"/>
              <a:t>The Dream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710" y="0"/>
            <a:ext cx="6681353" cy="66876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187037" y="1615147"/>
            <a:ext cx="5787737" cy="6323508"/>
          </a:xfrm>
        </p:spPr>
        <p:txBody>
          <a:bodyPr>
            <a:normAutofit/>
          </a:bodyPr>
          <a:lstStyle/>
          <a:p>
            <a:r>
              <a:rPr lang="en-US" dirty="0"/>
              <a:t>We came to a place and He showed me a building that He had built and the building was exceedingly beautiful.  </a:t>
            </a:r>
            <a:endParaRPr lang="en-US" dirty="0" smtClean="0"/>
          </a:p>
          <a:p>
            <a:r>
              <a:rPr lang="en-US" dirty="0" smtClean="0"/>
              <a:t>He </a:t>
            </a:r>
            <a:r>
              <a:rPr lang="en-US" dirty="0"/>
              <a:t>said, "This is my </a:t>
            </a:r>
            <a:r>
              <a:rPr lang="en-US" dirty="0" smtClean="0"/>
              <a:t>church. </a:t>
            </a:r>
            <a:r>
              <a:rPr lang="en-US" dirty="0"/>
              <a:t>I </a:t>
            </a:r>
            <a:r>
              <a:rPr lang="en-US" dirty="0" smtClean="0"/>
              <a:t>Am </a:t>
            </a:r>
            <a:r>
              <a:rPr lang="en-US" dirty="0"/>
              <a:t>the Architect and the </a:t>
            </a:r>
            <a:r>
              <a:rPr lang="en-US" dirty="0" smtClean="0"/>
              <a:t>Builder</a:t>
            </a:r>
            <a:r>
              <a:rPr lang="en-US" dirty="0"/>
              <a:t>". </a:t>
            </a:r>
            <a:endParaRPr lang="en-US" dirty="0" smtClean="0"/>
          </a:p>
          <a:p>
            <a:r>
              <a:rPr lang="en-US" dirty="0" smtClean="0"/>
              <a:t>I </a:t>
            </a:r>
            <a:r>
              <a:rPr lang="en-US" dirty="0"/>
              <a:t>stood there </a:t>
            </a:r>
            <a:r>
              <a:rPr lang="en-US" dirty="0" smtClean="0"/>
              <a:t>feeling extremely </a:t>
            </a:r>
            <a:r>
              <a:rPr lang="en-US" dirty="0"/>
              <a:t>odd because I was at a loss for </a:t>
            </a:r>
            <a:r>
              <a:rPr lang="en-US" dirty="0" smtClean="0"/>
              <a:t>words. I wanted to respond, but I could </a:t>
            </a:r>
            <a:r>
              <a:rPr lang="en-US" dirty="0"/>
              <a:t>only respond by mumbling, "It is exceedingly </a:t>
            </a:r>
            <a:r>
              <a:rPr lang="en-US" dirty="0" smtClean="0"/>
              <a:t>beautiful!" </a:t>
            </a:r>
          </a:p>
          <a:p>
            <a:r>
              <a:rPr lang="en-US" dirty="0" smtClean="0"/>
              <a:t>Even </a:t>
            </a:r>
            <a:r>
              <a:rPr lang="en-US" dirty="0"/>
              <a:t>when I said those words I felt like they were not sufficient and </a:t>
            </a:r>
            <a:r>
              <a:rPr lang="en-US" dirty="0" smtClean="0"/>
              <a:t>that they were </a:t>
            </a:r>
            <a:r>
              <a:rPr lang="en-US" dirty="0"/>
              <a:t>not </a:t>
            </a:r>
            <a:r>
              <a:rPr lang="en-US" dirty="0" smtClean="0"/>
              <a:t>adequate. I could not </a:t>
            </a:r>
            <a:r>
              <a:rPr lang="en-US" dirty="0"/>
              <a:t>find </a:t>
            </a:r>
            <a:r>
              <a:rPr lang="en-US" dirty="0" smtClean="0"/>
              <a:t>the words to convey the magnitude of what I was seeing…</a:t>
            </a:r>
            <a:endParaRPr lang="en-US" dirty="0"/>
          </a:p>
          <a:p>
            <a:endParaRPr lang="en-US" dirty="0"/>
          </a:p>
        </p:txBody>
      </p:sp>
    </p:spTree>
    <p:extLst>
      <p:ext uri="{BB962C8B-B14F-4D97-AF65-F5344CB8AC3E}">
        <p14:creationId xmlns:p14="http://schemas.microsoft.com/office/powerpoint/2010/main" val="1951772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18" y="623454"/>
            <a:ext cx="3266209" cy="1293028"/>
          </a:xfrm>
        </p:spPr>
        <p:txBody>
          <a:bodyPr/>
          <a:lstStyle/>
          <a:p>
            <a:r>
              <a:rPr lang="en-US" dirty="0" smtClean="0"/>
              <a:t>The Dream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791" y="166255"/>
            <a:ext cx="6627410" cy="66336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373" y="166255"/>
            <a:ext cx="4105965" cy="5518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0" y="1835417"/>
            <a:ext cx="5209527" cy="8412862"/>
          </a:xfrm>
        </p:spPr>
        <p:txBody>
          <a:bodyPr/>
          <a:lstStyle/>
          <a:p>
            <a:r>
              <a:rPr lang="en-US" dirty="0"/>
              <a:t>Then He looked me in the eye and spoke directly to me with a piercing question </a:t>
            </a:r>
            <a:r>
              <a:rPr lang="en-US" dirty="0" smtClean="0"/>
              <a:t>asking</a:t>
            </a:r>
            <a:r>
              <a:rPr lang="en-US" dirty="0"/>
              <a:t>, "Tell me where you fit in my church?" </a:t>
            </a:r>
            <a:endParaRPr lang="en-US" dirty="0" smtClean="0"/>
          </a:p>
          <a:p>
            <a:r>
              <a:rPr lang="en-US" dirty="0" smtClean="0"/>
              <a:t>I </a:t>
            </a:r>
            <a:r>
              <a:rPr lang="en-US" dirty="0"/>
              <a:t>looked at the building and I looked back at </a:t>
            </a:r>
            <a:r>
              <a:rPr lang="en-US" dirty="0" smtClean="0"/>
              <a:t>Jesus. I </a:t>
            </a:r>
            <a:r>
              <a:rPr lang="en-US" dirty="0"/>
              <a:t>felt the same loss for words </a:t>
            </a:r>
            <a:r>
              <a:rPr lang="en-US" dirty="0" smtClean="0"/>
              <a:t>that I had felt earlier and </a:t>
            </a:r>
            <a:r>
              <a:rPr lang="en-US" dirty="0"/>
              <a:t>no reply that came to mind seemed to </a:t>
            </a:r>
            <a:r>
              <a:rPr lang="en-US" dirty="0" smtClean="0"/>
              <a:t>be adequate. </a:t>
            </a:r>
          </a:p>
          <a:p>
            <a:r>
              <a:rPr lang="en-US" dirty="0" smtClean="0"/>
              <a:t>At </a:t>
            </a:r>
            <a:r>
              <a:rPr lang="en-US" dirty="0"/>
              <a:t>some point I was able to respond </a:t>
            </a:r>
            <a:r>
              <a:rPr lang="en-US" dirty="0" smtClean="0"/>
              <a:t>saying, </a:t>
            </a:r>
            <a:r>
              <a:rPr lang="en-US" dirty="0"/>
              <a:t>"Lord I need for you to tell me where I fit in your church".  He </a:t>
            </a:r>
            <a:r>
              <a:rPr lang="en-US" dirty="0" smtClean="0"/>
              <a:t>responded, </a:t>
            </a:r>
            <a:r>
              <a:rPr lang="en-US" dirty="0"/>
              <a:t>"</a:t>
            </a:r>
            <a:r>
              <a:rPr lang="en-US" dirty="0" smtClean="0"/>
              <a:t>No, </a:t>
            </a:r>
            <a:r>
              <a:rPr lang="en-US" dirty="0"/>
              <a:t>you tell me where you fit in my church?"  </a:t>
            </a:r>
          </a:p>
        </p:txBody>
      </p:sp>
    </p:spTree>
    <p:extLst>
      <p:ext uri="{BB962C8B-B14F-4D97-AF65-F5344CB8AC3E}">
        <p14:creationId xmlns:p14="http://schemas.microsoft.com/office/powerpoint/2010/main" val="1332772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854" y="0"/>
            <a:ext cx="8610600" cy="1293028"/>
          </a:xfrm>
        </p:spPr>
        <p:txBody>
          <a:bodyPr/>
          <a:lstStyle/>
          <a:p>
            <a:r>
              <a:rPr lang="en-US" dirty="0" smtClean="0"/>
              <a:t>The Dream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226" y="939735"/>
            <a:ext cx="3928170" cy="52797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770" y="2649682"/>
            <a:ext cx="4027857" cy="4031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93519" y="493536"/>
            <a:ext cx="6567055" cy="6650182"/>
          </a:xfrm>
        </p:spPr>
        <p:txBody>
          <a:bodyPr>
            <a:normAutofit fontScale="92500"/>
          </a:bodyPr>
          <a:lstStyle/>
          <a:p>
            <a:r>
              <a:rPr lang="en-US" dirty="0" smtClean="0"/>
              <a:t>I </a:t>
            </a:r>
            <a:r>
              <a:rPr lang="en-US" dirty="0"/>
              <a:t>gazed at the building (church) and </a:t>
            </a:r>
            <a:r>
              <a:rPr lang="en-US" dirty="0" smtClean="0"/>
              <a:t>then I looked </a:t>
            </a:r>
            <a:r>
              <a:rPr lang="en-US" dirty="0"/>
              <a:t>back at Jesus, I considered the perplexing question and then </a:t>
            </a:r>
            <a:r>
              <a:rPr lang="en-US" dirty="0" smtClean="0"/>
              <a:t>I carefully </a:t>
            </a:r>
            <a:r>
              <a:rPr lang="en-US" dirty="0"/>
              <a:t>responded, "Do you want for me to </a:t>
            </a:r>
            <a:r>
              <a:rPr lang="en-US" dirty="0" smtClean="0"/>
              <a:t>be like </a:t>
            </a:r>
            <a:r>
              <a:rPr lang="en-US" dirty="0"/>
              <a:t>a strong column on the front </a:t>
            </a:r>
            <a:r>
              <a:rPr lang="en-US" dirty="0" smtClean="0"/>
              <a:t>porch, </a:t>
            </a:r>
            <a:r>
              <a:rPr lang="en-US" dirty="0"/>
              <a:t>that </a:t>
            </a:r>
            <a:r>
              <a:rPr lang="en-US" dirty="0" smtClean="0"/>
              <a:t>helps to hold </a:t>
            </a:r>
            <a:r>
              <a:rPr lang="en-US" dirty="0"/>
              <a:t>up the roof?" He answered saying simply, "No".  I </a:t>
            </a:r>
            <a:r>
              <a:rPr lang="en-US" dirty="0" smtClean="0"/>
              <a:t>thought for what seemed like a long time and then responded </a:t>
            </a:r>
            <a:r>
              <a:rPr lang="en-US" dirty="0"/>
              <a:t>again saying, "Do you want for me to be a brick in the wall protecting what is inside?" He </a:t>
            </a:r>
            <a:r>
              <a:rPr lang="en-US" dirty="0" smtClean="0"/>
              <a:t>again, </a:t>
            </a:r>
            <a:r>
              <a:rPr lang="en-US" dirty="0"/>
              <a:t>with a smile answered saying, "No". </a:t>
            </a:r>
            <a:endParaRPr lang="en-US" dirty="0" smtClean="0"/>
          </a:p>
          <a:p>
            <a:r>
              <a:rPr lang="en-US" dirty="0" smtClean="0"/>
              <a:t>He </a:t>
            </a:r>
            <a:r>
              <a:rPr lang="en-US" dirty="0"/>
              <a:t>was </a:t>
            </a:r>
            <a:r>
              <a:rPr lang="en-US" dirty="0" smtClean="0"/>
              <a:t>smiling, </a:t>
            </a:r>
            <a:r>
              <a:rPr lang="en-US" dirty="0"/>
              <a:t>but the overwhelming insinuation was heavy that He wanted an answer from me to His question. I weighed the words in my mind and I thought to myself, "I have been </a:t>
            </a:r>
            <a:r>
              <a:rPr lang="en-US" dirty="0" smtClean="0"/>
              <a:t>a </a:t>
            </a:r>
            <a:r>
              <a:rPr lang="en-US" dirty="0"/>
              <a:t>Christian for over 30 years and I have served as a </a:t>
            </a:r>
            <a:r>
              <a:rPr lang="en-US" dirty="0" smtClean="0"/>
              <a:t>missionary overseas, </a:t>
            </a:r>
            <a:r>
              <a:rPr lang="en-US" dirty="0"/>
              <a:t>so it should be clear where I fit in His </a:t>
            </a:r>
            <a:r>
              <a:rPr lang="en-US" dirty="0" smtClean="0"/>
              <a:t>church.” Somehow in His presence </a:t>
            </a:r>
            <a:r>
              <a:rPr lang="en-US" dirty="0"/>
              <a:t>I </a:t>
            </a:r>
            <a:r>
              <a:rPr lang="en-US" dirty="0" smtClean="0"/>
              <a:t>could not </a:t>
            </a:r>
            <a:r>
              <a:rPr lang="en-US" dirty="0"/>
              <a:t>find </a:t>
            </a:r>
            <a:r>
              <a:rPr lang="en-US" dirty="0" smtClean="0"/>
              <a:t>an </a:t>
            </a:r>
            <a:r>
              <a:rPr lang="en-US" dirty="0"/>
              <a:t>answer that </a:t>
            </a:r>
            <a:r>
              <a:rPr lang="en-US" dirty="0" smtClean="0"/>
              <a:t>made </a:t>
            </a:r>
            <a:r>
              <a:rPr lang="en-US" dirty="0"/>
              <a:t>any </a:t>
            </a:r>
            <a:r>
              <a:rPr lang="en-US" dirty="0" smtClean="0"/>
              <a:t>sense. It felt </a:t>
            </a:r>
            <a:r>
              <a:rPr lang="en-US" dirty="0"/>
              <a:t>like everything that I had presumed over my lifetime of serving the Lord was reduced to </a:t>
            </a:r>
            <a:r>
              <a:rPr lang="en-US" dirty="0" smtClean="0"/>
              <a:t>one simple yet so very complex question</a:t>
            </a:r>
            <a:r>
              <a:rPr lang="en-US" dirty="0"/>
              <a:t>, "Tell me where you fit in my church". </a:t>
            </a:r>
          </a:p>
        </p:txBody>
      </p:sp>
      <p:sp>
        <p:nvSpPr>
          <p:cNvPr id="6" name="Rectangle 5"/>
          <p:cNvSpPr/>
          <p:nvPr/>
        </p:nvSpPr>
        <p:spPr>
          <a:xfrm>
            <a:off x="6473536" y="3987540"/>
            <a:ext cx="5759910"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dirty="0" smtClean="0"/>
              <a:t>  </a:t>
            </a:r>
            <a:r>
              <a:rPr lang="en-US" sz="2400" dirty="0"/>
              <a:t>"Tell me where you fit in my church". </a:t>
            </a:r>
          </a:p>
        </p:txBody>
      </p:sp>
    </p:spTree>
    <p:extLst>
      <p:ext uri="{BB962C8B-B14F-4D97-AF65-F5344CB8AC3E}">
        <p14:creationId xmlns:p14="http://schemas.microsoft.com/office/powerpoint/2010/main" val="3999586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772" y="132605"/>
            <a:ext cx="4710545" cy="4594515"/>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771" y="3660197"/>
            <a:ext cx="4710545" cy="3117273"/>
          </a:xfrm>
          <a:prstGeom prst="rect">
            <a:avLst/>
          </a:prstGeom>
          <a:ln>
            <a:noFill/>
          </a:ln>
          <a:effectLst>
            <a:softEdge rad="112500"/>
          </a:effectLst>
        </p:spPr>
      </p:pic>
      <p:sp>
        <p:nvSpPr>
          <p:cNvPr id="2" name="Title 1"/>
          <p:cNvSpPr>
            <a:spLocks noGrp="1"/>
          </p:cNvSpPr>
          <p:nvPr>
            <p:ph type="title"/>
          </p:nvPr>
        </p:nvSpPr>
        <p:spPr>
          <a:xfrm>
            <a:off x="3699163" y="603373"/>
            <a:ext cx="3418607" cy="1293028"/>
          </a:xfrm>
        </p:spPr>
        <p:txBody>
          <a:bodyPr/>
          <a:lstStyle/>
          <a:p>
            <a:r>
              <a:rPr lang="en-US" dirty="0" smtClean="0"/>
              <a:t>The Dream</a:t>
            </a:r>
            <a:endParaRPr lang="en-US" dirty="0"/>
          </a:p>
        </p:txBody>
      </p:sp>
      <p:sp>
        <p:nvSpPr>
          <p:cNvPr id="3" name="Content Placeholder 2"/>
          <p:cNvSpPr>
            <a:spLocks noGrp="1"/>
          </p:cNvSpPr>
          <p:nvPr>
            <p:ph idx="1"/>
          </p:nvPr>
        </p:nvSpPr>
        <p:spPr>
          <a:xfrm>
            <a:off x="145471" y="2252868"/>
            <a:ext cx="6380019" cy="4524601"/>
          </a:xfrm>
        </p:spPr>
        <p:txBody>
          <a:bodyPr>
            <a:normAutofit lnSpcReduction="10000"/>
          </a:bodyPr>
          <a:lstStyle/>
          <a:p>
            <a:r>
              <a:rPr lang="en-US" dirty="0"/>
              <a:t>   I use to work in a public agency where I was audited every year on my purchasing and inventory control role. I need to say that in some sense this question from Jesus was similar to being audited wherein there was an expectation of a right </a:t>
            </a:r>
            <a:r>
              <a:rPr lang="en-US" dirty="0" smtClean="0"/>
              <a:t>answer, </a:t>
            </a:r>
            <a:r>
              <a:rPr lang="en-US" dirty="0"/>
              <a:t>yet no reasonable answer seemed sufficient or made any sense. </a:t>
            </a:r>
            <a:endParaRPr lang="en-US" dirty="0" smtClean="0"/>
          </a:p>
          <a:p>
            <a:endParaRPr lang="en-US" dirty="0"/>
          </a:p>
          <a:p>
            <a:r>
              <a:rPr lang="en-US" dirty="0" smtClean="0"/>
              <a:t>So </a:t>
            </a:r>
            <a:r>
              <a:rPr lang="en-US" dirty="0"/>
              <a:t>as I pondered </a:t>
            </a:r>
            <a:r>
              <a:rPr lang="en-US" dirty="0" smtClean="0"/>
              <a:t>this, </a:t>
            </a:r>
            <a:r>
              <a:rPr lang="en-US" dirty="0"/>
              <a:t>I looked at the church and I said, "Do you want for me to be like the front door inviting others in?" He said, "</a:t>
            </a:r>
            <a:r>
              <a:rPr lang="en-US" dirty="0" smtClean="0"/>
              <a:t>No, </a:t>
            </a:r>
            <a:r>
              <a:rPr lang="en-US" dirty="0"/>
              <a:t>but let's go inside". </a:t>
            </a:r>
            <a:endParaRPr lang="en-US" dirty="0" smtClean="0"/>
          </a:p>
          <a:p>
            <a:r>
              <a:rPr lang="en-US" dirty="0" smtClean="0"/>
              <a:t>I </a:t>
            </a:r>
            <a:r>
              <a:rPr lang="en-US" dirty="0"/>
              <a:t>felt so lost for an answer</a:t>
            </a:r>
            <a:r>
              <a:rPr lang="en-US" dirty="0" smtClean="0"/>
              <a: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291" y="246905"/>
            <a:ext cx="2462646" cy="17590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26329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581" y="-60100"/>
            <a:ext cx="8610600" cy="1293028"/>
          </a:xfrm>
        </p:spPr>
        <p:txBody>
          <a:bodyPr/>
          <a:lstStyle/>
          <a:p>
            <a:r>
              <a:rPr lang="en-US" dirty="0" smtClean="0"/>
              <a:t>The Dream</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565" y="783754"/>
            <a:ext cx="3177964" cy="3180973"/>
          </a:xfrm>
          <a:prstGeom prst="rect">
            <a:avLst/>
          </a:prstGeom>
          <a:ln>
            <a:noFill/>
          </a:ln>
          <a:effectLst>
            <a:softEdge rad="112500"/>
          </a:effectLst>
        </p:spPr>
      </p:pic>
      <p:sp>
        <p:nvSpPr>
          <p:cNvPr id="3" name="Content Placeholder 2"/>
          <p:cNvSpPr>
            <a:spLocks noGrp="1"/>
          </p:cNvSpPr>
          <p:nvPr>
            <p:ph idx="1"/>
          </p:nvPr>
        </p:nvSpPr>
        <p:spPr>
          <a:xfrm>
            <a:off x="270163" y="1596638"/>
            <a:ext cx="5351318" cy="5261362"/>
          </a:xfrm>
        </p:spPr>
        <p:txBody>
          <a:bodyPr>
            <a:normAutofit/>
          </a:bodyPr>
          <a:lstStyle/>
          <a:p>
            <a:r>
              <a:rPr lang="en-US" dirty="0"/>
              <a:t>As we passed through the doors and went inside </a:t>
            </a:r>
            <a:r>
              <a:rPr lang="en-US" dirty="0" smtClean="0"/>
              <a:t>Jesus said again to me, </a:t>
            </a:r>
            <a:r>
              <a:rPr lang="en-US" dirty="0"/>
              <a:t>"Tell me, where you fit in my church?" </a:t>
            </a:r>
            <a:endParaRPr lang="en-US" dirty="0" smtClean="0"/>
          </a:p>
          <a:p>
            <a:r>
              <a:rPr lang="en-US" dirty="0" smtClean="0"/>
              <a:t>I </a:t>
            </a:r>
            <a:r>
              <a:rPr lang="en-US" dirty="0"/>
              <a:t>looked around trying to come up with something </a:t>
            </a:r>
            <a:r>
              <a:rPr lang="en-US" dirty="0" smtClean="0"/>
              <a:t>to say and </a:t>
            </a:r>
            <a:r>
              <a:rPr lang="en-US" dirty="0"/>
              <a:t>I honestly said, "Do you want for me to be like the crown molding, making things pleasant in your church</a:t>
            </a:r>
            <a:r>
              <a:rPr lang="en-US" dirty="0" smtClean="0"/>
              <a:t>?“</a:t>
            </a:r>
          </a:p>
          <a:p>
            <a:r>
              <a:rPr lang="en-US" dirty="0" smtClean="0"/>
              <a:t>He </a:t>
            </a:r>
            <a:r>
              <a:rPr lang="en-US" dirty="0"/>
              <a:t>responded by saying, "</a:t>
            </a:r>
            <a:r>
              <a:rPr lang="en-US" dirty="0" smtClean="0"/>
              <a:t>No...</a:t>
            </a:r>
            <a:r>
              <a:rPr lang="en-US" dirty="0"/>
              <a:t>let's go back outside. I have something to show you that you have not yet seen</a:t>
            </a:r>
            <a:r>
              <a:rPr lang="en-US" dirty="0" smtClean="0"/>
              <a:t>.“</a:t>
            </a:r>
          </a:p>
          <a:p>
            <a:r>
              <a:rPr lang="en-US" dirty="0" smtClean="0"/>
              <a:t>I felt incapable of a correct answer to His piecing question…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326" y="795806"/>
            <a:ext cx="3965864" cy="2974398"/>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773" y="2002450"/>
            <a:ext cx="4682835" cy="46516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55470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706" y="2395746"/>
            <a:ext cx="3293758" cy="1293028"/>
          </a:xfrm>
        </p:spPr>
        <p:txBody>
          <a:bodyPr/>
          <a:lstStyle/>
          <a:p>
            <a:r>
              <a:rPr lang="en-US" dirty="0" smtClean="0"/>
              <a:t>The Dream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599" y="133234"/>
            <a:ext cx="6628900" cy="6635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83126" y="5530043"/>
            <a:ext cx="10820400" cy="1712422"/>
          </a:xfrm>
        </p:spPr>
        <p:txBody>
          <a:bodyPr/>
          <a:lstStyle/>
          <a:p>
            <a:r>
              <a:rPr lang="en-US" dirty="0"/>
              <a:t>  As we went outside He said, "This is my building, my church, I am the </a:t>
            </a:r>
            <a:r>
              <a:rPr lang="en-US" dirty="0" smtClean="0"/>
              <a:t>Architect </a:t>
            </a:r>
            <a:r>
              <a:rPr lang="en-US" dirty="0"/>
              <a:t>and </a:t>
            </a:r>
            <a:r>
              <a:rPr lang="en-US" dirty="0" smtClean="0"/>
              <a:t>the Builder. </a:t>
            </a:r>
            <a:r>
              <a:rPr lang="en-US" dirty="0"/>
              <a:t>I built </a:t>
            </a:r>
            <a:r>
              <a:rPr lang="en-US" dirty="0" smtClean="0"/>
              <a:t>it, </a:t>
            </a:r>
            <a:r>
              <a:rPr lang="en-US" dirty="0"/>
              <a:t>but I have some workers who are building additions to it around </a:t>
            </a:r>
            <a:r>
              <a:rPr lang="en-US" dirty="0" smtClean="0"/>
              <a:t>the back</a:t>
            </a:r>
            <a:r>
              <a:rPr lang="en-US" dirty="0"/>
              <a:t>."</a:t>
            </a:r>
          </a:p>
          <a:p>
            <a:endParaRPr lang="en-US" dirty="0"/>
          </a:p>
        </p:txBody>
      </p:sp>
    </p:spTree>
    <p:extLst>
      <p:ext uri="{BB962C8B-B14F-4D97-AF65-F5344CB8AC3E}">
        <p14:creationId xmlns:p14="http://schemas.microsoft.com/office/powerpoint/2010/main" val="651267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25" y="977585"/>
            <a:ext cx="3203865" cy="1293028"/>
          </a:xfrm>
        </p:spPr>
        <p:txBody>
          <a:bodyPr/>
          <a:lstStyle/>
          <a:p>
            <a:r>
              <a:rPr lang="en-US" dirty="0" smtClean="0"/>
              <a:t>The Dream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118" y="-94148"/>
            <a:ext cx="6241473" cy="5408389"/>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5" y="4187536"/>
            <a:ext cx="6168735" cy="2670464"/>
          </a:xfrm>
          <a:prstGeom prst="rect">
            <a:avLst/>
          </a:prstGeom>
          <a:ln>
            <a:noFill/>
          </a:ln>
          <a:effectLst>
            <a:softEdge rad="112500"/>
          </a:effectLst>
        </p:spPr>
      </p:pic>
      <p:sp>
        <p:nvSpPr>
          <p:cNvPr id="3" name="Content Placeholder 2"/>
          <p:cNvSpPr>
            <a:spLocks noGrp="1"/>
          </p:cNvSpPr>
          <p:nvPr>
            <p:ph idx="1"/>
          </p:nvPr>
        </p:nvSpPr>
        <p:spPr>
          <a:xfrm>
            <a:off x="0" y="2047009"/>
            <a:ext cx="5929748" cy="5107773"/>
          </a:xfrm>
        </p:spPr>
        <p:txBody>
          <a:bodyPr>
            <a:normAutofit/>
          </a:bodyPr>
          <a:lstStyle/>
          <a:p>
            <a:r>
              <a:rPr lang="en-US" dirty="0"/>
              <a:t>As we went around </a:t>
            </a:r>
            <a:r>
              <a:rPr lang="en-US" dirty="0" smtClean="0"/>
              <a:t>towards the back </a:t>
            </a:r>
            <a:r>
              <a:rPr lang="en-US" dirty="0"/>
              <a:t>He asked, "What do you see?" </a:t>
            </a:r>
            <a:endParaRPr lang="en-US" dirty="0" smtClean="0"/>
          </a:p>
          <a:p>
            <a:r>
              <a:rPr lang="en-US" dirty="0" smtClean="0"/>
              <a:t> </a:t>
            </a:r>
            <a:r>
              <a:rPr lang="en-US" dirty="0"/>
              <a:t>I responded saying, "Someone </a:t>
            </a:r>
            <a:r>
              <a:rPr lang="en-US" dirty="0" smtClean="0"/>
              <a:t>has been working here and they have </a:t>
            </a:r>
            <a:r>
              <a:rPr lang="en-US" dirty="0"/>
              <a:t>marked off </a:t>
            </a:r>
            <a:r>
              <a:rPr lang="en-US" dirty="0" smtClean="0"/>
              <a:t>the area. They have </a:t>
            </a:r>
            <a:r>
              <a:rPr lang="en-US" dirty="0"/>
              <a:t>been digging trenches for a</a:t>
            </a:r>
            <a:r>
              <a:rPr lang="en-US" dirty="0" smtClean="0"/>
              <a:t> new addition."</a:t>
            </a:r>
            <a:r>
              <a:rPr lang="en-US" dirty="0"/>
              <a:t>  </a:t>
            </a:r>
            <a:endParaRPr lang="en-US" dirty="0" smtClean="0"/>
          </a:p>
          <a:p>
            <a:r>
              <a:rPr lang="en-US" dirty="0" smtClean="0"/>
              <a:t>He </a:t>
            </a:r>
            <a:r>
              <a:rPr lang="en-US" dirty="0"/>
              <a:t>said, "That's </a:t>
            </a:r>
            <a:r>
              <a:rPr lang="en-US" dirty="0" smtClean="0"/>
              <a:t>right!...</a:t>
            </a:r>
            <a:r>
              <a:rPr lang="en-US" dirty="0"/>
              <a:t>Now tell me where </a:t>
            </a:r>
            <a:r>
              <a:rPr lang="en-US" dirty="0" smtClean="0"/>
              <a:t>do you fit in </a:t>
            </a:r>
            <a:r>
              <a:rPr lang="en-US" dirty="0"/>
              <a:t>here?"  </a:t>
            </a:r>
            <a:endParaRPr lang="en-US" dirty="0" smtClean="0"/>
          </a:p>
          <a:p>
            <a:r>
              <a:rPr lang="en-US" dirty="0" smtClean="0"/>
              <a:t>I </a:t>
            </a:r>
            <a:r>
              <a:rPr lang="en-US" dirty="0"/>
              <a:t>felt pierced inside </a:t>
            </a:r>
            <a:r>
              <a:rPr lang="en-US" dirty="0" smtClean="0"/>
              <a:t>because I had no answer that made any sense. </a:t>
            </a:r>
            <a:r>
              <a:rPr lang="en-US" dirty="0"/>
              <a:t>T</a:t>
            </a:r>
            <a:r>
              <a:rPr lang="en-US" dirty="0" smtClean="0"/>
              <a:t>his time </a:t>
            </a:r>
            <a:r>
              <a:rPr lang="en-US" dirty="0"/>
              <a:t>I spoke </a:t>
            </a:r>
            <a:r>
              <a:rPr lang="en-US" dirty="0" smtClean="0"/>
              <a:t>from my </a:t>
            </a:r>
            <a:r>
              <a:rPr lang="en-US" dirty="0"/>
              <a:t>heart saying, </a:t>
            </a:r>
            <a:r>
              <a:rPr lang="en-US" dirty="0" smtClean="0"/>
              <a:t>"Lord </a:t>
            </a:r>
            <a:r>
              <a:rPr lang="en-US" dirty="0"/>
              <a:t>please tell me where do I fit in your church?"</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5209" y="4474423"/>
            <a:ext cx="1773381" cy="2383577"/>
          </a:xfrm>
          <a:prstGeom prst="rect">
            <a:avLst/>
          </a:prstGeom>
          <a:ln>
            <a:noFill/>
          </a:ln>
          <a:effectLst>
            <a:softEdge rad="112500"/>
          </a:effectLst>
        </p:spPr>
      </p:pic>
    </p:spTree>
    <p:extLst>
      <p:ext uri="{BB962C8B-B14F-4D97-AF65-F5344CB8AC3E}">
        <p14:creationId xmlns:p14="http://schemas.microsoft.com/office/powerpoint/2010/main" val="3382632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Template>
  <TotalTime>258</TotalTime>
  <Words>880</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 BLANCA</vt:lpstr>
      <vt:lpstr>Arial</vt:lpstr>
      <vt:lpstr>Century Gothic</vt:lpstr>
      <vt:lpstr>Vapor Trail</vt:lpstr>
      <vt:lpstr>The Dream, The Vision, the calling</vt:lpstr>
      <vt:lpstr>The Dream</vt:lpstr>
      <vt:lpstr>The Dream</vt:lpstr>
      <vt:lpstr>The Dream</vt:lpstr>
      <vt:lpstr>The Dream</vt:lpstr>
      <vt:lpstr>The Dream</vt:lpstr>
      <vt:lpstr>The Dream</vt:lpstr>
      <vt:lpstr>The Dream</vt:lpstr>
      <vt:lpstr>The Dream</vt:lpstr>
      <vt:lpstr>The Dream</vt:lpstr>
      <vt:lpstr>The Dream</vt:lpstr>
      <vt:lpstr>The Calling</vt:lpstr>
      <vt:lpstr>The Vision</vt:lpstr>
      <vt:lpstr>The Calling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Calling, The Dream, the Vision</dc:title>
  <dc:creator>Pastor Jedidiah Wayne Gaines</dc:creator>
  <cp:lastModifiedBy>Jedidiah Wayne Gaines</cp:lastModifiedBy>
  <cp:revision>52</cp:revision>
  <dcterms:created xsi:type="dcterms:W3CDTF">2013-10-28T19:00:17Z</dcterms:created>
  <dcterms:modified xsi:type="dcterms:W3CDTF">2016-11-03T22:25:49Z</dcterms:modified>
</cp:coreProperties>
</file>